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4" r:id="rId13"/>
    <p:sldId id="269" r:id="rId14"/>
    <p:sldId id="270" r:id="rId15"/>
    <p:sldId id="268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541D5-CD58-4F22-9D45-620C94A20F9D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5DAD9-0B14-472C-9263-C8AB46926EC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4094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weather.wmo.int/en/home.htm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Tipovi klima na Zemlji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Umjereno topla vlažna klima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3991"/>
            <a:ext cx="3343275" cy="19240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Sredozemna klima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561116"/>
            <a:ext cx="3038475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60841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adaline tijekom cijele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io padalina snijeg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</a:t>
            </a:r>
            <a:r>
              <a:rPr lang="hr-HR" dirty="0" smtClean="0"/>
              <a:t>jeta topla, zime svježe do umjereno hladne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</a:t>
            </a:r>
            <a:r>
              <a:rPr lang="hr-HR" dirty="0" smtClean="0"/>
              <a:t>istopadne šume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867894"/>
            <a:ext cx="3754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</a:t>
            </a:r>
            <a:r>
              <a:rPr lang="hr-HR" dirty="0" smtClean="0"/>
              <a:t>opla, suha i duga ljeta, blage i kišovite zime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</a:t>
            </a:r>
            <a:r>
              <a:rPr lang="hr-HR" dirty="0" smtClean="0"/>
              <a:t>akija i garig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5283" y="360571"/>
            <a:ext cx="1071518" cy="1030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" y="113726"/>
            <a:ext cx="1022078" cy="11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3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Suhe klime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51670"/>
            <a:ext cx="3528392" cy="2780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85167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Al – Kahira, Egipat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14781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ustinjska klima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77966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o</a:t>
            </a:r>
            <a:r>
              <a:rPr lang="hr-HR" sz="2800" dirty="0" smtClean="0"/>
              <a:t>skudica padalina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d</a:t>
            </a:r>
            <a:r>
              <a:rPr lang="hr-HR" sz="2800" dirty="0" smtClean="0"/>
              <a:t>va tip suhih klima:</a:t>
            </a:r>
          </a:p>
          <a:p>
            <a:pPr marL="342900" indent="-342900">
              <a:buAutoNum type="alphaLcParenR"/>
            </a:pPr>
            <a:r>
              <a:rPr lang="hr-HR" sz="2800" dirty="0"/>
              <a:t>p</a:t>
            </a:r>
            <a:r>
              <a:rPr lang="hr-HR" sz="2800" dirty="0" smtClean="0"/>
              <a:t>ustinjska</a:t>
            </a:r>
          </a:p>
          <a:p>
            <a:pPr marL="342900" indent="-342900">
              <a:buAutoNum type="alphaLcParenR"/>
            </a:pPr>
            <a:r>
              <a:rPr lang="hr-HR" sz="2800" dirty="0" smtClean="0"/>
              <a:t>stepska</a:t>
            </a:r>
            <a:endParaRPr lang="hr-HR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63638"/>
            <a:ext cx="4130084" cy="2971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5220" y="1466512"/>
            <a:ext cx="148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Harkov, Ukrajina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71576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stepska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6848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796" y="771550"/>
            <a:ext cx="4040188" cy="479822"/>
          </a:xfrm>
        </p:spPr>
        <p:txBody>
          <a:bodyPr/>
          <a:lstStyle/>
          <a:p>
            <a:r>
              <a:rPr lang="hr-HR" dirty="0" smtClean="0"/>
              <a:t>Pustinjska klima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51372"/>
            <a:ext cx="3505994" cy="2694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067944" y="771550"/>
            <a:ext cx="4041775" cy="479822"/>
          </a:xfrm>
        </p:spPr>
        <p:txBody>
          <a:bodyPr/>
          <a:lstStyle/>
          <a:p>
            <a:r>
              <a:rPr lang="hr-HR" dirty="0" smtClean="0"/>
              <a:t>Stepska klima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09266" y="1237436"/>
            <a:ext cx="4306675" cy="27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1" y="394317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v</a:t>
            </a:r>
            <a:r>
              <a:rPr lang="hr-HR" sz="2400" dirty="0" smtClean="0"/>
              <a:t>ruće i hladne pustinje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oaza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22343" y="395005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</a:t>
            </a:r>
            <a:r>
              <a:rPr lang="hr-HR" sz="2400" dirty="0" smtClean="0"/>
              <a:t>uhi prostori umjerenih klima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</a:t>
            </a:r>
            <a:r>
              <a:rPr lang="hr-HR" sz="2400" dirty="0" smtClean="0"/>
              <a:t>tepe              crnica</a:t>
            </a:r>
            <a:endParaRPr lang="hr-HR" sz="2400" dirty="0"/>
          </a:p>
        </p:txBody>
      </p:sp>
      <p:sp>
        <p:nvSpPr>
          <p:cNvPr id="10" name="Right Arrow 9"/>
          <p:cNvSpPr/>
          <p:nvPr/>
        </p:nvSpPr>
        <p:spPr>
          <a:xfrm>
            <a:off x="5292080" y="4544628"/>
            <a:ext cx="360040" cy="4571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9362" y="158995"/>
            <a:ext cx="1368152" cy="104693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859" y="34815"/>
            <a:ext cx="1331253" cy="147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22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Snježno-šumske klime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779662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d</a:t>
            </a:r>
            <a:r>
              <a:rPr lang="hr-HR" sz="2800" dirty="0" smtClean="0"/>
              <a:t>uge, hladne zime</a:t>
            </a:r>
            <a:r>
              <a:rPr lang="hr-HR" sz="2800" dirty="0"/>
              <a:t> </a:t>
            </a:r>
            <a:r>
              <a:rPr lang="hr-HR" sz="2800" dirty="0" smtClean="0"/>
              <a:t>i svježa ljeta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d</a:t>
            </a:r>
            <a:r>
              <a:rPr lang="hr-HR" sz="2800" dirty="0" smtClean="0"/>
              <a:t>va tipa snježno-šumskih klima:</a:t>
            </a:r>
          </a:p>
          <a:p>
            <a:r>
              <a:rPr lang="hr-HR" sz="2800" dirty="0" smtClean="0"/>
              <a:t>a)vlažna</a:t>
            </a:r>
          </a:p>
          <a:p>
            <a:r>
              <a:rPr lang="hr-HR" sz="2800" dirty="0" smtClean="0"/>
              <a:t>b)suha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</a:t>
            </a:r>
            <a:r>
              <a:rPr lang="hr-HR" sz="2800" dirty="0" smtClean="0"/>
              <a:t>jeverna polutka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" y="1485609"/>
            <a:ext cx="3240360" cy="32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3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Snježne klime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779662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k</a:t>
            </a:r>
            <a:r>
              <a:rPr lang="hr-HR" sz="2800" dirty="0" smtClean="0"/>
              <a:t>ratka, vrlo hladna ljeta, malo padalina, uglavnom snijeg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d</a:t>
            </a:r>
            <a:r>
              <a:rPr lang="hr-HR" sz="2800" dirty="0" smtClean="0"/>
              <a:t>va tipa snježnih klima:</a:t>
            </a:r>
          </a:p>
          <a:p>
            <a:r>
              <a:rPr lang="hr-HR" sz="2800" dirty="0" smtClean="0"/>
              <a:t>a)klima tundre</a:t>
            </a:r>
          </a:p>
          <a:p>
            <a:r>
              <a:rPr lang="hr-HR" sz="2800" dirty="0" smtClean="0"/>
              <a:t>b)klima vječnog mraza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502732" cy="3407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6899" y="220043"/>
            <a:ext cx="1430924" cy="128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1552"/>
            <a:ext cx="1440160" cy="15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8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83568" y="987574"/>
            <a:ext cx="4041775" cy="479822"/>
          </a:xfrm>
        </p:spPr>
        <p:txBody>
          <a:bodyPr>
            <a:noAutofit/>
          </a:bodyPr>
          <a:lstStyle/>
          <a:p>
            <a:r>
              <a:rPr lang="hr-HR" sz="3200" dirty="0" smtClean="0"/>
              <a:t>Istražite....</a:t>
            </a:r>
            <a:endParaRPr lang="hr-HR" sz="3200" dirty="0"/>
          </a:p>
        </p:txBody>
      </p:sp>
      <p:sp>
        <p:nvSpPr>
          <p:cNvPr id="7" name="Rectangle 6"/>
          <p:cNvSpPr/>
          <p:nvPr/>
        </p:nvSpPr>
        <p:spPr>
          <a:xfrm>
            <a:off x="755576" y="1635646"/>
            <a:ext cx="720080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b="1" dirty="0" smtClean="0"/>
              <a:t>Posjetite internetsku stranicu Svjetske meteorološke organizacije (World </a:t>
            </a:r>
            <a:r>
              <a:rPr lang="hr-HR" sz="2000" b="1" dirty="0" err="1" smtClean="0"/>
              <a:t>meteorological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organization</a:t>
            </a:r>
            <a:r>
              <a:rPr lang="hr-HR" sz="2000" b="1" dirty="0" smtClean="0"/>
              <a:t>)</a:t>
            </a:r>
          </a:p>
          <a:p>
            <a:r>
              <a:rPr lang="hr-HR" sz="2000" dirty="0" smtClean="0">
                <a:hlinkClick r:id="rId2"/>
              </a:rPr>
              <a:t>http://worldweather.wmo.int/</a:t>
            </a:r>
            <a:r>
              <a:rPr lang="hr-HR" sz="2000" dirty="0" err="1" smtClean="0">
                <a:hlinkClick r:id="rId2"/>
              </a:rPr>
              <a:t>en</a:t>
            </a:r>
            <a:r>
              <a:rPr lang="hr-HR" sz="2000" dirty="0" smtClean="0">
                <a:hlinkClick r:id="rId2"/>
              </a:rPr>
              <a:t>/</a:t>
            </a:r>
            <a:r>
              <a:rPr lang="hr-HR" sz="2000" dirty="0" err="1" smtClean="0">
                <a:hlinkClick r:id="rId2"/>
              </a:rPr>
              <a:t>home.html</a:t>
            </a:r>
            <a:r>
              <a:rPr lang="hr-HR" sz="2000" dirty="0" smtClean="0">
                <a:hlinkClick r:id="rId2"/>
              </a:rPr>
              <a:t> </a:t>
            </a:r>
            <a:endParaRPr lang="hr-HR" sz="2000" dirty="0" smtClean="0"/>
          </a:p>
          <a:p>
            <a:endParaRPr lang="hr-HR" sz="2000" b="1" dirty="0" smtClean="0"/>
          </a:p>
          <a:p>
            <a:r>
              <a:rPr lang="hr-HR" sz="2000" b="1" dirty="0" smtClean="0"/>
              <a:t>Na </a:t>
            </a:r>
            <a:r>
              <a:rPr lang="hr-HR" sz="2000" b="1" dirty="0" smtClean="0"/>
              <a:t>njoj se nalaze klimatski dijagrami i podatci za odabrane gradove/meteorološke postaje u svijetu. </a:t>
            </a:r>
            <a:endParaRPr lang="hr-HR" sz="2000" b="1" dirty="0" smtClean="0"/>
          </a:p>
          <a:p>
            <a:endParaRPr lang="hr-HR" sz="2000" b="1" i="1" dirty="0" smtClean="0"/>
          </a:p>
          <a:p>
            <a:r>
              <a:rPr lang="hr-HR" sz="2000" b="1" i="1" dirty="0" smtClean="0"/>
              <a:t>S </a:t>
            </a:r>
            <a:r>
              <a:rPr lang="hr-HR" sz="2000" b="1" i="1" dirty="0" smtClean="0"/>
              <a:t>pomoću geografske karte odredite po jedan grad/ meteorološku postaju za svaki klimatski tip i istražite njihove klimatske dijagrame. 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126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Izradila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7715200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Marija Ros Kozarić, prof.geologije i geografije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214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današnjeg sata moći ćeš...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očita</a:t>
            </a:r>
            <a:r>
              <a:rPr lang="hr-HR" i="1" dirty="0" smtClean="0"/>
              <a:t>vati</a:t>
            </a:r>
            <a:r>
              <a:rPr lang="en-US" i="1" dirty="0" smtClean="0"/>
              <a:t>/</a:t>
            </a:r>
            <a:r>
              <a:rPr lang="en-US" i="1" dirty="0" err="1" smtClean="0"/>
              <a:t>čita</a:t>
            </a:r>
            <a:r>
              <a:rPr lang="hr-HR" i="1" dirty="0" smtClean="0"/>
              <a:t>ti</a:t>
            </a:r>
            <a:r>
              <a:rPr lang="en-US" i="1" dirty="0" smtClean="0"/>
              <a:t> </a:t>
            </a:r>
            <a:r>
              <a:rPr lang="en-US" i="1" dirty="0" err="1"/>
              <a:t>klimatski</a:t>
            </a:r>
            <a:r>
              <a:rPr lang="en-US" i="1" dirty="0"/>
              <a:t> </a:t>
            </a:r>
            <a:r>
              <a:rPr lang="en-US" i="1" dirty="0" err="1"/>
              <a:t>dijagram</a:t>
            </a:r>
            <a:endParaRPr lang="hr-HR" dirty="0"/>
          </a:p>
          <a:p>
            <a:r>
              <a:rPr lang="en-US" i="1" dirty="0" err="1" smtClean="0"/>
              <a:t>razlik</a:t>
            </a:r>
            <a:r>
              <a:rPr lang="hr-HR" i="1" dirty="0" smtClean="0"/>
              <a:t>ovati</a:t>
            </a:r>
            <a:r>
              <a:rPr lang="en-US" i="1" dirty="0" smtClean="0"/>
              <a:t> </a:t>
            </a:r>
            <a:r>
              <a:rPr lang="en-US" i="1" dirty="0" err="1"/>
              <a:t>klimatske</a:t>
            </a:r>
            <a:r>
              <a:rPr lang="en-US" i="1" dirty="0"/>
              <a:t> </a:t>
            </a:r>
            <a:r>
              <a:rPr lang="en-US" i="1" dirty="0" err="1"/>
              <a:t>razrede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klimatskoj</a:t>
            </a:r>
            <a:r>
              <a:rPr lang="en-US" i="1" dirty="0"/>
              <a:t> </a:t>
            </a:r>
            <a:r>
              <a:rPr lang="en-US" i="1" dirty="0" err="1"/>
              <a:t>karti</a:t>
            </a:r>
            <a:r>
              <a:rPr lang="en-US" i="1" dirty="0"/>
              <a:t> </a:t>
            </a:r>
            <a:r>
              <a:rPr lang="en-US" i="1" dirty="0" err="1" smtClean="0"/>
              <a:t>analizi</a:t>
            </a:r>
            <a:r>
              <a:rPr lang="hr-HR" i="1" dirty="0" smtClean="0"/>
              <a:t>rati</a:t>
            </a:r>
            <a:r>
              <a:rPr lang="en-US" i="1" dirty="0" smtClean="0"/>
              <a:t> </a:t>
            </a:r>
            <a:r>
              <a:rPr lang="en-US" i="1" dirty="0" err="1"/>
              <a:t>njihov</a:t>
            </a:r>
            <a:r>
              <a:rPr lang="en-US" i="1" dirty="0"/>
              <a:t> </a:t>
            </a:r>
            <a:r>
              <a:rPr lang="en-US" i="1" dirty="0" err="1"/>
              <a:t>prostorni</a:t>
            </a:r>
            <a:r>
              <a:rPr lang="en-US" i="1" dirty="0"/>
              <a:t> </a:t>
            </a:r>
            <a:r>
              <a:rPr lang="en-US" i="1" dirty="0" err="1"/>
              <a:t>raspored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Klimatski dijagram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lima – prosječno stanje atmosfere</a:t>
            </a:r>
          </a:p>
          <a:p>
            <a:r>
              <a:rPr lang="hr-HR" dirty="0"/>
              <a:t>k</a:t>
            </a:r>
            <a:r>
              <a:rPr lang="hr-HR" dirty="0" smtClean="0"/>
              <a:t>limatski dijagram – grafički prikaz na kojem možemo pratiti klimatske podatke (mjesečne temperature i mjesečne količine padalina)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238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Klimatski dijagram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19622"/>
            <a:ext cx="3516510" cy="33889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83769" y="1860055"/>
            <a:ext cx="5715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C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604061" y="1860055"/>
            <a:ext cx="5715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C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300192" y="1484784"/>
            <a:ext cx="2016224" cy="1158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6300192" y="1563638"/>
            <a:ext cx="2028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/>
              <a:t>s</a:t>
            </a:r>
            <a:r>
              <a:rPr lang="hr-HR" sz="1400" dirty="0" smtClean="0"/>
              <a:t>rednja mjesečna količina padalina – u mm</a:t>
            </a:r>
          </a:p>
          <a:p>
            <a:pPr marL="285750" indent="-285750">
              <a:buFontTx/>
              <a:buChar char="-"/>
            </a:pPr>
            <a:r>
              <a:rPr lang="hr-HR" sz="1400" dirty="0"/>
              <a:t>p</a:t>
            </a:r>
            <a:r>
              <a:rPr lang="hr-HR" sz="1400" dirty="0" smtClean="0"/>
              <a:t>rikazuje se stupcima</a:t>
            </a:r>
            <a:endParaRPr lang="hr-H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85978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Očitajte najvišu količinu padalina?</a:t>
            </a:r>
            <a:endParaRPr lang="hr-HR" i="1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074231" y="2326518"/>
            <a:ext cx="1608126" cy="3081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42230" y="365187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81 mm</a:t>
            </a:r>
            <a:endParaRPr lang="hr-HR" dirty="0"/>
          </a:p>
        </p:txBody>
      </p:sp>
      <p:sp>
        <p:nvSpPr>
          <p:cNvPr id="21" name="Rectangle 20"/>
          <p:cNvSpPr/>
          <p:nvPr/>
        </p:nvSpPr>
        <p:spPr>
          <a:xfrm>
            <a:off x="755576" y="2160754"/>
            <a:ext cx="1656184" cy="14911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>
                <a:solidFill>
                  <a:schemeClr val="tx1"/>
                </a:solidFill>
              </a:rPr>
              <a:t>- srednja mjesečna temperatura - </a:t>
            </a:r>
            <a:r>
              <a:rPr lang="hr-H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ºC</a:t>
            </a:r>
          </a:p>
          <a:p>
            <a:r>
              <a:rPr lang="hr-H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prikazuje se linijom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843808" y="2799067"/>
            <a:ext cx="1582248" cy="4181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378311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Očitajte najvišu temperaturu? </a:t>
            </a:r>
            <a:endParaRPr lang="hr-HR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47064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22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229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20" grpId="0"/>
      <p:bldP spid="21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7132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Rasprostranjenost klimatskih razreda na Zemlji</a:t>
            </a:r>
            <a:endParaRPr lang="hr-H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040574"/>
            <a:ext cx="5534043" cy="40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5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Tropske kišne klime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26361"/>
            <a:ext cx="3816424" cy="2975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5796" y="199568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Belem, Brazil</a:t>
            </a:r>
            <a:endParaRPr lang="hr-H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70376" y="134761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</a:t>
            </a:r>
            <a:r>
              <a:rPr lang="hr-HR" sz="2400" dirty="0" smtClean="0"/>
              <a:t>ribližno žarki pojas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</a:t>
            </a:r>
            <a:r>
              <a:rPr lang="hr-HR" sz="2400" dirty="0" smtClean="0"/>
              <a:t>iti jedan mjesec nema srednju mjesečnu temp.ispod 18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tipa tropskih kišnih klima:</a:t>
            </a:r>
          </a:p>
          <a:p>
            <a:pPr marL="342900" indent="-342900">
              <a:buAutoNum type="alphaLcParenR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rašumska</a:t>
            </a:r>
          </a:p>
          <a:p>
            <a:pPr marL="342900" indent="-342900">
              <a:buAutoNum type="alphaLcParenR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savanska 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31808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rašumska klima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743" y="1679553"/>
            <a:ext cx="3364074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1875221"/>
            <a:ext cx="1558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Wau, Sudan 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28711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savanska klima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012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Prašumska klima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23678"/>
            <a:ext cx="3146673" cy="25725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707904" y="1195955"/>
            <a:ext cx="4041775" cy="479822"/>
          </a:xfrm>
        </p:spPr>
        <p:txBody>
          <a:bodyPr/>
          <a:lstStyle/>
          <a:p>
            <a:r>
              <a:rPr lang="hr-HR" dirty="0" smtClean="0"/>
              <a:t>Savanska klima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3948" y="1720396"/>
            <a:ext cx="2880320" cy="2699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4443958"/>
            <a:ext cx="357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</a:t>
            </a:r>
            <a:r>
              <a:rPr lang="hr-HR" dirty="0" smtClean="0"/>
              <a:t>iljna zajednica prašuma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44383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</a:t>
            </a:r>
            <a:r>
              <a:rPr lang="hr-HR" dirty="0" smtClean="0"/>
              <a:t>iljna zajednica savana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984268" y="915566"/>
            <a:ext cx="19082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Usporedite klimatske dijagrame.</a:t>
            </a:r>
          </a:p>
          <a:p>
            <a:r>
              <a:rPr lang="hr-HR" i="1" dirty="0" smtClean="0"/>
              <a:t>Po čemu se razlikuju? Po čemu su slični? Koje životinje žive u savani, a koje u prašumi?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3893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0468"/>
            <a:ext cx="4040188" cy="18494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 smtClean="0"/>
              <a:t>Savana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19071"/>
            <a:ext cx="4041775" cy="18808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1151335"/>
            <a:ext cx="3888432" cy="5563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Prašuma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313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Umjereno tople kišne klime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870376" y="134761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v</a:t>
            </a:r>
            <a:r>
              <a:rPr lang="hr-HR" sz="2400" dirty="0" smtClean="0"/>
              <a:t>ećim dijelom umjereni toplinski pojas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4 godišnja doba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2 tipa umjerenih klima:</a:t>
            </a:r>
          </a:p>
          <a:p>
            <a:r>
              <a:rPr lang="hr-HR" sz="2400" dirty="0" smtClean="0"/>
              <a:t>a)umjereno topla vlažna</a:t>
            </a:r>
          </a:p>
          <a:p>
            <a:r>
              <a:rPr lang="hr-HR" sz="2400" dirty="0" smtClean="0"/>
              <a:t>b) sredozemna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74239"/>
            <a:ext cx="3574740" cy="3314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613567"/>
            <a:ext cx="3146909" cy="30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365</Words>
  <Application>Microsoft Office PowerPoint</Application>
  <PresentationFormat>On-screen Show (16:9)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Tipovi klima na Zemlji</vt:lpstr>
      <vt:lpstr>Nakon današnjeg sata moći ćeš...</vt:lpstr>
      <vt:lpstr>Klimatski dijagram</vt:lpstr>
      <vt:lpstr>Klimatski dijagram </vt:lpstr>
      <vt:lpstr>Rasprostranjenost klimatskih razreda na Zemlji</vt:lpstr>
      <vt:lpstr>Tropske kišne klime </vt:lpstr>
      <vt:lpstr>Slide 7</vt:lpstr>
      <vt:lpstr>Slide 8</vt:lpstr>
      <vt:lpstr>Umjereno tople kišne klime</vt:lpstr>
      <vt:lpstr>Slide 10</vt:lpstr>
      <vt:lpstr>Suhe klime</vt:lpstr>
      <vt:lpstr>Slide 12</vt:lpstr>
      <vt:lpstr>Snježno-šumske klime</vt:lpstr>
      <vt:lpstr>Snježne klime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43</cp:revision>
  <dcterms:created xsi:type="dcterms:W3CDTF">2019-03-27T12:00:31Z</dcterms:created>
  <dcterms:modified xsi:type="dcterms:W3CDTF">2019-10-01T06:13:53Z</dcterms:modified>
</cp:coreProperties>
</file>